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8" r:id="rId2"/>
    <p:sldId id="259" r:id="rId3"/>
    <p:sldId id="403" r:id="rId4"/>
    <p:sldId id="341" r:id="rId5"/>
    <p:sldId id="411" r:id="rId6"/>
    <p:sldId id="343" r:id="rId7"/>
    <p:sldId id="404" r:id="rId8"/>
    <p:sldId id="426" r:id="rId9"/>
    <p:sldId id="439" r:id="rId10"/>
    <p:sldId id="424" r:id="rId11"/>
    <p:sldId id="440" r:id="rId12"/>
    <p:sldId id="425" r:id="rId13"/>
    <p:sldId id="435" r:id="rId14"/>
    <p:sldId id="448" r:id="rId15"/>
    <p:sldId id="412" r:id="rId16"/>
    <p:sldId id="441" r:id="rId17"/>
    <p:sldId id="428" r:id="rId18"/>
    <p:sldId id="427" r:id="rId19"/>
    <p:sldId id="429" r:id="rId20"/>
    <p:sldId id="430" r:id="rId21"/>
    <p:sldId id="431" r:id="rId22"/>
    <p:sldId id="432" r:id="rId23"/>
    <p:sldId id="433" r:id="rId24"/>
    <p:sldId id="434" r:id="rId25"/>
    <p:sldId id="443" r:id="rId26"/>
    <p:sldId id="446" r:id="rId27"/>
    <p:sldId id="442" r:id="rId28"/>
    <p:sldId id="405" r:id="rId29"/>
    <p:sldId id="396" r:id="rId30"/>
    <p:sldId id="418" r:id="rId31"/>
    <p:sldId id="398" r:id="rId32"/>
    <p:sldId id="417" r:id="rId33"/>
    <p:sldId id="406" r:id="rId34"/>
    <p:sldId id="437" r:id="rId35"/>
    <p:sldId id="438" r:id="rId36"/>
    <p:sldId id="399" r:id="rId37"/>
    <p:sldId id="436" r:id="rId38"/>
    <p:sldId id="444" r:id="rId39"/>
    <p:sldId id="447" r:id="rId40"/>
    <p:sldId id="445" r:id="rId41"/>
    <p:sldId id="402" r:id="rId42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E29"/>
    <a:srgbClr val="005825"/>
    <a:srgbClr val="255D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12" autoAdjust="0"/>
    <p:restoredTop sz="92054" autoAdjust="0"/>
  </p:normalViewPr>
  <p:slideViewPr>
    <p:cSldViewPr snapToGrid="0" showGuides="1">
      <p:cViewPr varScale="1">
        <p:scale>
          <a:sx n="64" d="100"/>
          <a:sy n="64" d="100"/>
        </p:scale>
        <p:origin x="1272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-4068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1D511-6205-4996-AA07-33BCF47462F6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47883-1FB7-4C0A-B933-70BA438CE8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0857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F2FF1-F0C6-4951-A4B0-5726A58F995E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26731-635E-4CD3-B759-79E91D8186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2850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35601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7296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0270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909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592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7017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7520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7519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8016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6809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775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004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913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5718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611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0914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5133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922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18075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9820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76249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9086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36516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35521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19540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2647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18339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96761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37423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34418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2782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4236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4635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53701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1186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35026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8515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4893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4168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5946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3692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42505" y="6588087"/>
            <a:ext cx="2057400" cy="269913"/>
          </a:xfrm>
        </p:spPr>
        <p:txBody>
          <a:bodyPr/>
          <a:lstStyle>
            <a:lvl1pPr>
              <a:defRPr sz="1400" b="1">
                <a:solidFill>
                  <a:srgbClr val="005825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mtClean="0"/>
              <a:t>2016.444405.15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01241" y="6588087"/>
            <a:ext cx="3086100" cy="269913"/>
          </a:xfrm>
        </p:spPr>
        <p:txBody>
          <a:bodyPr/>
          <a:lstStyle>
            <a:lvl1pPr>
              <a:defRPr sz="1400" b="1">
                <a:solidFill>
                  <a:srgbClr val="005825"/>
                </a:solidFill>
                <a:latin typeface="华文楷体" pitchFamily="2" charset="-122"/>
                <a:ea typeface="华文楷体" pitchFamily="2" charset="-122"/>
              </a:defRPr>
            </a:lvl1pPr>
          </a:lstStyle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380832" y="6629400"/>
            <a:ext cx="2057400" cy="228600"/>
          </a:xfrm>
        </p:spPr>
        <p:txBody>
          <a:bodyPr/>
          <a:lstStyle>
            <a:lvl1pPr>
              <a:defRPr sz="1400" b="1">
                <a:solidFill>
                  <a:srgbClr val="005825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0DB14F0-47FE-4937-9DB0-2B15A813C1B0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273708" y="6595536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rgbClr val="0058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/37</a:t>
            </a:r>
            <a:endParaRPr lang="zh-CN" altLang="en-US" sz="1400" b="1" dirty="0">
              <a:solidFill>
                <a:srgbClr val="00582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2016.444405.15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B14F0-47FE-4937-9DB0-2B15A813C1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8809550" y="2006245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0" y="2006246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168" y="1"/>
            <a:ext cx="1275644" cy="1275644"/>
          </a:xfrm>
          <a:prstGeom prst="rect">
            <a:avLst/>
          </a:prstGeom>
        </p:spPr>
      </p:pic>
      <p:grpSp>
        <p:nvGrpSpPr>
          <p:cNvPr id="2" name="Group 433"/>
          <p:cNvGrpSpPr/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3" name="Freeform 434"/>
            <p:cNvSpPr/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4" name="Freeform 435"/>
            <p:cNvSpPr/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5" name="Freeform 436"/>
            <p:cNvSpPr/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6" name="Freeform 437"/>
            <p:cNvSpPr/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7" name="Freeform 438"/>
            <p:cNvSpPr/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8" name="Freeform 439"/>
            <p:cNvSpPr/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9" name="Freeform 440"/>
            <p:cNvSpPr/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10" name="Freeform 441"/>
            <p:cNvSpPr/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11" name="Freeform 442"/>
            <p:cNvSpPr/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12" name="Freeform 443"/>
            <p:cNvSpPr/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13" name="Freeform 444"/>
            <p:cNvSpPr/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14" name="Freeform 445"/>
            <p:cNvSpPr/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15" name="Freeform 446"/>
            <p:cNvSpPr/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16" name="Freeform 447"/>
            <p:cNvSpPr/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17" name="Freeform 448"/>
            <p:cNvSpPr/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18" name="Freeform 449"/>
            <p:cNvSpPr/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19" name="Freeform 450"/>
            <p:cNvSpPr/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20" name="Freeform 451"/>
            <p:cNvSpPr/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21" name="Freeform 452"/>
            <p:cNvSpPr/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22" name="Freeform 453"/>
            <p:cNvSpPr/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23" name="Freeform 454"/>
            <p:cNvSpPr/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24" name="Freeform 455"/>
            <p:cNvSpPr/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25" name="Freeform 456"/>
            <p:cNvSpPr/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26" name="Freeform 457"/>
            <p:cNvSpPr/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27" name="Freeform 458"/>
            <p:cNvSpPr/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28" name="Freeform 459"/>
            <p:cNvSpPr/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29" name="Freeform 460"/>
            <p:cNvSpPr/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30" name="Freeform 461"/>
            <p:cNvSpPr/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31" name="Freeform 462"/>
            <p:cNvSpPr/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32" name="Freeform 463"/>
            <p:cNvSpPr/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33" name="Freeform 464"/>
            <p:cNvSpPr/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34" name="Freeform 465"/>
            <p:cNvSpPr/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35" name="Freeform 466"/>
            <p:cNvSpPr/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36" name="Freeform 467"/>
            <p:cNvSpPr/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37" name="Freeform 468"/>
            <p:cNvSpPr/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38" name="Freeform 469"/>
            <p:cNvSpPr/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39" name="Freeform 470"/>
            <p:cNvSpPr/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40" name="Freeform 471"/>
            <p:cNvSpPr/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41" name="Freeform 472"/>
            <p:cNvSpPr/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42" name="Freeform 473"/>
            <p:cNvSpPr/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43" name="Freeform 474"/>
            <p:cNvSpPr/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44" name="Freeform 475"/>
            <p:cNvSpPr/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45" name="Freeform 476"/>
            <p:cNvSpPr/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46" name="Freeform 477"/>
            <p:cNvSpPr/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47" name="Freeform 478"/>
            <p:cNvSpPr/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48" name="Freeform 479"/>
            <p:cNvSpPr/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49" name="Freeform 480"/>
            <p:cNvSpPr/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50" name="Freeform 481"/>
            <p:cNvSpPr/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51" name="Freeform 482"/>
            <p:cNvSpPr/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52" name="Freeform 483"/>
            <p:cNvSpPr/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53" name="Freeform 484"/>
            <p:cNvSpPr/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54" name="Freeform 485"/>
            <p:cNvSpPr/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55" name="Freeform 486"/>
            <p:cNvSpPr/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56" name="Freeform 487"/>
            <p:cNvSpPr/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57" name="Freeform 488"/>
            <p:cNvSpPr/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58" name="Freeform 489"/>
            <p:cNvSpPr/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59" name="Freeform 490"/>
            <p:cNvSpPr/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60" name="Freeform 491"/>
            <p:cNvSpPr/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61" name="Freeform 492"/>
            <p:cNvSpPr/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62" name="Freeform 493"/>
            <p:cNvSpPr/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63" name="Freeform 494"/>
            <p:cNvSpPr/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64" name="Freeform 495"/>
            <p:cNvSpPr/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65" name="Freeform 496"/>
            <p:cNvSpPr/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66" name="Freeform 497"/>
            <p:cNvSpPr/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67" name="Freeform 498"/>
            <p:cNvSpPr/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68" name="Freeform 499"/>
            <p:cNvSpPr/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69" name="Freeform 500"/>
            <p:cNvSpPr/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70" name="Freeform 501"/>
            <p:cNvSpPr/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71" name="Freeform 502"/>
            <p:cNvSpPr/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72" name="Freeform 503"/>
            <p:cNvSpPr/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73" name="Freeform 504"/>
            <p:cNvSpPr/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74" name="Freeform 505"/>
            <p:cNvSpPr/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75" name="Freeform 506"/>
            <p:cNvSpPr/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76" name="Freeform 507"/>
            <p:cNvSpPr/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77" name="Freeform 508"/>
            <p:cNvSpPr/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78" name="Freeform 509"/>
            <p:cNvSpPr/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79" name="Freeform 510"/>
            <p:cNvSpPr/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</p:grpSp>
      <p:cxnSp>
        <p:nvCxnSpPr>
          <p:cNvPr id="84" name="直接连接符 83"/>
          <p:cNvCxnSpPr/>
          <p:nvPr/>
        </p:nvCxnSpPr>
        <p:spPr>
          <a:xfrm>
            <a:off x="690985" y="6237312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0" y="1693579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直角三角形 89"/>
          <p:cNvSpPr/>
          <p:nvPr/>
        </p:nvSpPr>
        <p:spPr>
          <a:xfrm rot="16200000" flipH="1">
            <a:off x="246" y="3402081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直角三角形 91"/>
          <p:cNvSpPr/>
          <p:nvPr/>
        </p:nvSpPr>
        <p:spPr>
          <a:xfrm rot="16200000" flipH="1" flipV="1">
            <a:off x="8815479" y="3407541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5"/>
          <p:cNvSpPr txBox="1"/>
          <p:nvPr/>
        </p:nvSpPr>
        <p:spPr>
          <a:xfrm>
            <a:off x="1092139" y="1891110"/>
            <a:ext cx="51046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5825"/>
                </a:solidFill>
                <a:latin typeface="华文楷体" pitchFamily="2" charset="-122"/>
                <a:ea typeface="华文楷体" pitchFamily="2" charset="-122"/>
              </a:rPr>
              <a:t>Predict the use of shared bicycles</a:t>
            </a:r>
            <a:endParaRPr lang="zh-CN" altLang="en-US" sz="3200" b="1" dirty="0">
              <a:solidFill>
                <a:srgbClr val="005825"/>
              </a:solidFill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19900" y="1762126"/>
            <a:ext cx="2324101" cy="1657350"/>
          </a:xfrm>
          <a:prstGeom prst="rect">
            <a:avLst/>
          </a:prstGeom>
        </p:spPr>
      </p:pic>
      <p:cxnSp>
        <p:nvCxnSpPr>
          <p:cNvPr id="127" name="直接连接符 126"/>
          <p:cNvCxnSpPr/>
          <p:nvPr/>
        </p:nvCxnSpPr>
        <p:spPr>
          <a:xfrm>
            <a:off x="1114609" y="3069277"/>
            <a:ext cx="4473696" cy="10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4591543" y="3260344"/>
            <a:ext cx="11619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商家煜</a:t>
            </a:r>
            <a:endParaRPr lang="en-US" altLang="zh-CN" sz="2000" dirty="0" smtClean="0">
              <a:latin typeface="华文楷体" pitchFamily="2" charset="-122"/>
              <a:ea typeface="华文楷体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  <a:cs typeface="Times New Roman" panose="02020603050405020304" pitchFamily="18" charset="0"/>
              </a:rPr>
              <a:t>郑铠奇</a:t>
            </a:r>
            <a:endParaRPr lang="en-US" altLang="zh-CN" sz="2000" dirty="0" smtClean="0"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zh-CN" altLang="en-US" sz="2000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-206542" y="5331647"/>
            <a:ext cx="972261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F5E29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Deep Learning Foundation </a:t>
            </a:r>
            <a:endParaRPr lang="zh-CN" alt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0F5E29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0" name="灯片编号占位符 7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  <p:transition advTm="6879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28368" y="387124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itchFamily="2" charset="-122"/>
              </a:rPr>
              <a:t>2.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952082"/>
            <a:ext cx="1989647" cy="57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Forward pass</a:t>
            </a:r>
            <a:endParaRPr lang="en-US" altLang="zh-CN" sz="24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10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557" y="2284362"/>
            <a:ext cx="5157546" cy="2888226"/>
          </a:xfrm>
          <a:prstGeom prst="rect">
            <a:avLst/>
          </a:prstGeom>
        </p:spPr>
      </p:pic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28368" y="387124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itchFamily="2" charset="-122"/>
              </a:rPr>
              <a:t>2.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952082"/>
            <a:ext cx="1989647" cy="57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Forward pass</a:t>
            </a:r>
            <a:endParaRPr lang="en-US" altLang="zh-CN" sz="24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11</a:t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044" y="1591104"/>
            <a:ext cx="4386096" cy="24769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144504" y="4068024"/>
            <a:ext cx="345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Fig.3 </a:t>
            </a:r>
            <a:r>
              <a:rPr kumimoji="1"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神经网络示意图</a:t>
            </a:r>
            <a:endParaRPr kumimoji="1" lang="zh-CN" alt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5335" y="4505014"/>
            <a:ext cx="732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zh-CN" altLang="en-US" dirty="0" smtClean="0"/>
              <a:t>这个架构中</a:t>
            </a:r>
            <a:r>
              <a:rPr lang="en-US" altLang="zh-CN" dirty="0" smtClean="0"/>
              <a:t>f(h)</a:t>
            </a:r>
            <a:r>
              <a:rPr lang="zh-CN" altLang="en-US" dirty="0" smtClean="0"/>
              <a:t>称为激活函数，这个函数可以为很多不同的函数，例如如果让</a:t>
            </a:r>
            <a:r>
              <a:rPr lang="en-US" altLang="zh-CN" dirty="0" smtClean="0"/>
              <a:t>f(h) = h</a:t>
            </a:r>
            <a:r>
              <a:rPr lang="zh-CN" altLang="en-US" dirty="0" smtClean="0"/>
              <a:t>。则网络的输出为：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568" y="5277055"/>
            <a:ext cx="1997164" cy="566360"/>
          </a:xfrm>
          <a:prstGeom prst="rect">
            <a:avLst/>
          </a:prstGeom>
        </p:spPr>
      </p:pic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63726" y="40213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itchFamily="2" charset="-122"/>
              </a:rPr>
              <a:t>2.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12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529" y="2126454"/>
            <a:ext cx="4420649" cy="2789621"/>
          </a:xfrm>
          <a:prstGeom prst="rect">
            <a:avLst/>
          </a:prstGeom>
        </p:spPr>
      </p:pic>
      <p:sp>
        <p:nvSpPr>
          <p:cNvPr id="13" name="TextBox 30"/>
          <p:cNvSpPr txBox="1"/>
          <p:nvPr/>
        </p:nvSpPr>
        <p:spPr>
          <a:xfrm>
            <a:off x="768277" y="952082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orward pass</a:t>
            </a:r>
            <a:endParaRPr lang="en-US" altLang="zh-CN" sz="24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38986" y="4796960"/>
            <a:ext cx="345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Fig.3 </a:t>
            </a:r>
            <a:r>
              <a:rPr kumimoji="1"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r>
              <a:rPr kumimoji="1"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endParaRPr kumimoji="1" lang="zh-CN" alt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308" y="5513062"/>
            <a:ext cx="3330337" cy="95983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18994" y="52572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公式：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331946" y="1750033"/>
                <a:ext cx="3999813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10000"/>
                  </a:lnSpc>
                </a:pPr>
                <a:r>
                  <a:rPr kumimoji="1" lang="zh-CN" altLang="en-US" dirty="0">
                    <a:latin typeface="SimSun" charset="-122"/>
                    <a:ea typeface="SimSun" charset="-122"/>
                    <a:cs typeface="SimSun" charset="-122"/>
                  </a:rPr>
                  <a:t>将数据从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SimSun" charset="-122"/>
                        <a:cs typeface="SimSun" charset="-122"/>
                      </a:rPr>
                      <m:t>(−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∞,∞</m:t>
                    </m:r>
                    <m:r>
                      <a:rPr kumimoji="1" lang="en-US" altLang="zh-CN" i="1">
                        <a:latin typeface="Cambria Math" charset="0"/>
                        <a:ea typeface="SimSun" charset="-122"/>
                        <a:cs typeface="SimSun" charset="-122"/>
                      </a:rPr>
                      <m:t>)</m:t>
                    </m:r>
                  </m:oMath>
                </a14:m>
                <a:r>
                  <a:rPr kumimoji="1" lang="zh-CN" altLang="en-US" dirty="0">
                    <a:latin typeface="SimSun" charset="-122"/>
                    <a:ea typeface="SimSun" charset="-122"/>
                    <a:cs typeface="SimSun" charset="-122"/>
                  </a:rPr>
                  <a:t> 映射到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  <a:ea typeface="SimSun" charset="-122"/>
                        <a:cs typeface="SimSun" charset="-122"/>
                      </a:rPr>
                      <m:t>(0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,1</m:t>
                    </m:r>
                    <m:r>
                      <a:rPr kumimoji="1" lang="en-US" altLang="zh-CN" i="1">
                        <a:latin typeface="Cambria Math" charset="0"/>
                        <a:ea typeface="SimSun" charset="-122"/>
                        <a:cs typeface="SimSun" charset="-122"/>
                      </a:rPr>
                      <m:t>) </m:t>
                    </m:r>
                  </m:oMath>
                </a14:m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946" y="1750033"/>
                <a:ext cx="3999813" cy="397032"/>
              </a:xfrm>
              <a:prstGeom prst="rect">
                <a:avLst/>
              </a:prstGeom>
              <a:blipFill rotWithShape="0">
                <a:blip r:embed="rId6"/>
                <a:stretch>
                  <a:fillRect t="-10769" b="-1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63726" y="40213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itchFamily="2" charset="-122"/>
              </a:rPr>
              <a:t>2.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13" name="TextBox 30"/>
          <p:cNvSpPr txBox="1"/>
          <p:nvPr/>
        </p:nvSpPr>
        <p:spPr>
          <a:xfrm>
            <a:off x="768277" y="952082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orward pass</a:t>
            </a:r>
            <a:endParaRPr lang="en-US" altLang="zh-CN" sz="24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61" y="1593645"/>
            <a:ext cx="7513971" cy="4480948"/>
          </a:xfrm>
          <a:prstGeom prst="rect">
            <a:avLst/>
          </a:prstGeom>
        </p:spPr>
      </p:pic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63726" y="40213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itchFamily="2" charset="-122"/>
              </a:rPr>
              <a:t>2.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13" name="TextBox 30"/>
          <p:cNvSpPr txBox="1"/>
          <p:nvPr/>
        </p:nvSpPr>
        <p:spPr>
          <a:xfrm>
            <a:off x="768277" y="952082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orward pass</a:t>
            </a:r>
            <a:endParaRPr lang="en-US" altLang="zh-CN" sz="24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045" y="3043672"/>
            <a:ext cx="4339910" cy="12714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4064" y="1918803"/>
            <a:ext cx="210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Loss function</a:t>
            </a:r>
            <a:endParaRPr lang="zh-CN" altLang="en-US" sz="2800" dirty="0"/>
          </a:p>
        </p:txBody>
      </p:sp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75242" y="35405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itchFamily="2" charset="-122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ea typeface="华文楷体" pitchFamily="2" charset="-122"/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246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itchFamily="2" charset="-122"/>
              </a:rPr>
              <a:t>Backward pass</a:t>
            </a:r>
            <a:endParaRPr lang="en-US" altLang="zh-CN" sz="2800" b="1" dirty="0">
              <a:ea typeface="华文楷体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15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623" y="2155723"/>
            <a:ext cx="4736164" cy="2652252"/>
          </a:xfrm>
          <a:prstGeom prst="rect">
            <a:avLst/>
          </a:prstGeom>
        </p:spPr>
      </p:pic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75242" y="35405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itchFamily="2" charset="-122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ea typeface="华文楷体" pitchFamily="2" charset="-122"/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246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itchFamily="2" charset="-122"/>
              </a:rPr>
              <a:t>Backward pass</a:t>
            </a:r>
            <a:endParaRPr lang="en-US" altLang="zh-CN" sz="2800" b="1" dirty="0">
              <a:ea typeface="华文楷体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16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815" y="4234327"/>
            <a:ext cx="4392367" cy="83098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1191" y="35685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其中：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81191" y="174731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Loss function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772" y="2033014"/>
            <a:ext cx="6840637" cy="1720239"/>
          </a:xfrm>
          <a:prstGeom prst="rect">
            <a:avLst/>
          </a:prstGeom>
        </p:spPr>
      </p:pic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75242" y="35405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itchFamily="2" charset="-122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ea typeface="华文楷体" pitchFamily="2" charset="-122"/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246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itchFamily="2" charset="-122"/>
              </a:rPr>
              <a:t>Backward pass</a:t>
            </a:r>
            <a:endParaRPr lang="en-US" altLang="zh-CN" sz="2800" b="1" dirty="0">
              <a:ea typeface="华文楷体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19" y="2051206"/>
            <a:ext cx="6065961" cy="3396938"/>
          </a:xfrm>
          <a:prstGeom prst="rect">
            <a:avLst/>
          </a:prstGeom>
        </p:spPr>
      </p:pic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75242" y="35405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itchFamily="2" charset="-122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ea typeface="华文楷体" pitchFamily="2" charset="-122"/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246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itchFamily="2" charset="-122"/>
              </a:rPr>
              <a:t>Backward pass</a:t>
            </a:r>
            <a:endParaRPr lang="en-US" altLang="zh-CN" sz="2800" b="1" dirty="0">
              <a:ea typeface="华文楷体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18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05" y="2111233"/>
            <a:ext cx="5128303" cy="38960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526" y="2187439"/>
            <a:ext cx="3551228" cy="3124471"/>
          </a:xfrm>
          <a:prstGeom prst="rect">
            <a:avLst/>
          </a:prstGeom>
        </p:spPr>
      </p:pic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75242" y="35405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itchFamily="2" charset="-122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ea typeface="华文楷体" pitchFamily="2" charset="-122"/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246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itchFamily="2" charset="-122"/>
              </a:rPr>
              <a:t>Backward pass</a:t>
            </a:r>
            <a:endParaRPr lang="en-US" altLang="zh-CN" sz="2800" b="1" dirty="0">
              <a:ea typeface="华文楷体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19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038" y="1748112"/>
            <a:ext cx="5936494" cy="3330229"/>
          </a:xfrm>
          <a:prstGeom prst="rect">
            <a:avLst/>
          </a:prstGeom>
        </p:spPr>
      </p:pic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122"/>
          <p:cNvSpPr txBox="1"/>
          <p:nvPr/>
        </p:nvSpPr>
        <p:spPr>
          <a:xfrm>
            <a:off x="738542" y="1573047"/>
            <a:ext cx="1322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5825"/>
                </a:solidFill>
                <a:latin typeface="华文楷体" pitchFamily="2" charset="-122"/>
                <a:ea typeface="华文楷体" pitchFamily="2" charset="-122"/>
              </a:rPr>
              <a:t>Outline</a:t>
            </a:r>
            <a:endParaRPr lang="zh-CN" altLang="en-US" sz="2800" b="1" dirty="0">
              <a:solidFill>
                <a:srgbClr val="005825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313714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47725" y="2168978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781050" y="5570001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739520" y="225495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825"/>
                </a:solidFill>
                <a:latin typeface="华文楷体" pitchFamily="2" charset="-122"/>
                <a:ea typeface="华文楷体" pitchFamily="2" charset="-122"/>
              </a:rPr>
              <a:t>1</a:t>
            </a:r>
            <a:endParaRPr lang="zh-CN" altLang="en-US" sz="3200" dirty="0">
              <a:solidFill>
                <a:srgbClr val="005825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197964" y="2321678"/>
            <a:ext cx="1574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sz="2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 flipH="1">
            <a:off x="950551" y="2434586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735175" y="303619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825"/>
                </a:solidFill>
                <a:latin typeface="华文楷体" pitchFamily="2" charset="-122"/>
                <a:ea typeface="华文楷体" pitchFamily="2" charset="-122"/>
              </a:rPr>
              <a:t>2</a:t>
            </a:r>
            <a:endParaRPr lang="zh-CN" altLang="en-US" sz="3200" dirty="0">
              <a:solidFill>
                <a:srgbClr val="005825"/>
              </a:solidFill>
              <a:latin typeface="华文楷体" pitchFamily="2" charset="-122"/>
              <a:ea typeface="华文楷体" pitchFamily="2" charset="-122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 flipH="1">
            <a:off x="977541" y="320560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739520" y="3891104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5825"/>
                </a:solidFill>
                <a:latin typeface="华文楷体" pitchFamily="2" charset="-122"/>
                <a:ea typeface="华文楷体" pitchFamily="2" charset="-122"/>
              </a:rPr>
              <a:t>3</a:t>
            </a:r>
            <a:endParaRPr lang="zh-CN" altLang="en-US" sz="3200" dirty="0">
              <a:solidFill>
                <a:srgbClr val="005825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197964" y="3957830"/>
            <a:ext cx="2350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Demo of the project</a:t>
            </a:r>
            <a:endParaRPr lang="zh-CN" altLang="en-US" sz="2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0" name="直接连接符 109"/>
          <p:cNvCxnSpPr/>
          <p:nvPr/>
        </p:nvCxnSpPr>
        <p:spPr>
          <a:xfrm flipH="1">
            <a:off x="950551" y="407073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/>
        </p:nvSpPr>
        <p:spPr>
          <a:xfrm>
            <a:off x="735175" y="474252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5825"/>
                </a:solidFill>
                <a:latin typeface="华文楷体" pitchFamily="2" charset="-122"/>
                <a:ea typeface="华文楷体" pitchFamily="2" charset="-122"/>
              </a:rPr>
              <a:t>4</a:t>
            </a:r>
            <a:endParaRPr lang="zh-CN" altLang="en-US" sz="3200" dirty="0">
              <a:solidFill>
                <a:srgbClr val="005825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1223998" y="4823813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zh-CN" altLang="en-US" sz="2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4" name="直接连接符 113"/>
          <p:cNvCxnSpPr/>
          <p:nvPr/>
        </p:nvCxnSpPr>
        <p:spPr>
          <a:xfrm flipH="1">
            <a:off x="977541" y="4911944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椭圆 16"/>
          <p:cNvSpPr/>
          <p:nvPr/>
        </p:nvSpPr>
        <p:spPr>
          <a:xfrm>
            <a:off x="6024867" y="1692489"/>
            <a:ext cx="288032" cy="288032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itchFamily="2" charset="-122"/>
            </a:endParaRPr>
          </a:p>
        </p:txBody>
      </p:sp>
      <p:sp>
        <p:nvSpPr>
          <p:cNvPr id="130" name="椭圆 17"/>
          <p:cNvSpPr/>
          <p:nvPr/>
        </p:nvSpPr>
        <p:spPr>
          <a:xfrm>
            <a:off x="6345841" y="1375397"/>
            <a:ext cx="28803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223998" y="3117477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Theory</a:t>
            </a:r>
            <a:r>
              <a:rPr lang="en-US" altLang="zh-CN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BPNN</a:t>
            </a:r>
            <a:endParaRPr lang="zh-CN" altLang="en-US" sz="2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8253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75242" y="35405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itchFamily="2" charset="-122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ea typeface="华文楷体" pitchFamily="2" charset="-122"/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246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itchFamily="2" charset="-122"/>
              </a:rPr>
              <a:t>Backward pass</a:t>
            </a:r>
            <a:endParaRPr lang="en-US" altLang="zh-CN" sz="2800" b="1" dirty="0">
              <a:ea typeface="华文楷体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20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855" y="1651993"/>
            <a:ext cx="3272401" cy="19313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768" y="4339983"/>
            <a:ext cx="3162574" cy="1310754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4341091" y="3666836"/>
            <a:ext cx="102964" cy="55418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621415" y="375926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通过链式求导</a:t>
            </a:r>
            <a:endParaRPr lang="zh-CN" altLang="en-US" dirty="0"/>
          </a:p>
        </p:txBody>
      </p:sp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75242" y="35405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itchFamily="2" charset="-122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ea typeface="华文楷体" pitchFamily="2" charset="-122"/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246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itchFamily="2" charset="-122"/>
              </a:rPr>
              <a:t>Backward pass</a:t>
            </a:r>
            <a:endParaRPr lang="en-US" altLang="zh-CN" sz="2800" b="1" dirty="0">
              <a:ea typeface="华文楷体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21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40" y="1916299"/>
            <a:ext cx="6462320" cy="3025402"/>
          </a:xfrm>
          <a:prstGeom prst="rect">
            <a:avLst/>
          </a:prstGeom>
        </p:spPr>
      </p:pic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75242" y="35405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itchFamily="2" charset="-122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ea typeface="华文楷体" pitchFamily="2" charset="-122"/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246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itchFamily="2" charset="-122"/>
              </a:rPr>
              <a:t>Backward pass</a:t>
            </a:r>
            <a:endParaRPr lang="en-US" altLang="zh-CN" sz="2800" b="1" dirty="0">
              <a:ea typeface="华文楷体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22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371" y="1675494"/>
            <a:ext cx="5631668" cy="4328535"/>
          </a:xfrm>
          <a:prstGeom prst="rect">
            <a:avLst/>
          </a:prstGeom>
        </p:spPr>
      </p:pic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75242" y="35405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itchFamily="2" charset="-122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ea typeface="华文楷体" pitchFamily="2" charset="-122"/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246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itchFamily="2" charset="-122"/>
              </a:rPr>
              <a:t>Backward pass</a:t>
            </a:r>
            <a:endParaRPr lang="en-US" altLang="zh-CN" sz="2800" b="1" dirty="0">
              <a:ea typeface="华文楷体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23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700" y="2285369"/>
            <a:ext cx="3932261" cy="11278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557" y="4338386"/>
            <a:ext cx="2834886" cy="1592718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4467348" y="3598715"/>
            <a:ext cx="102964" cy="55418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75242" y="35405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itchFamily="2" charset="-122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ea typeface="华文楷体" pitchFamily="2" charset="-122"/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246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itchFamily="2" charset="-122"/>
              </a:rPr>
              <a:t>Backward pass</a:t>
            </a:r>
            <a:endParaRPr lang="en-US" altLang="zh-CN" sz="2800" b="1" dirty="0">
              <a:ea typeface="华文楷体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24</a:t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63" y="1815857"/>
            <a:ext cx="7394766" cy="3670541"/>
          </a:xfrm>
          <a:prstGeom prst="rect">
            <a:avLst/>
          </a:prstGeom>
        </p:spPr>
      </p:pic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75242" y="35405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itchFamily="2" charset="-122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ea typeface="华文楷体" pitchFamily="2" charset="-122"/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246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itchFamily="2" charset="-122"/>
              </a:rPr>
              <a:t>Backward pass</a:t>
            </a:r>
            <a:endParaRPr lang="en-US" altLang="zh-CN" sz="2800" b="1" dirty="0">
              <a:ea typeface="华文楷体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25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607381" y="2019371"/>
                <a:ext cx="6089723" cy="672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smtClean="0"/>
                  <a:t>h+1</a:t>
                </a:r>
                <a:r>
                  <a:rPr lang="zh-CN" altLang="en-US" dirty="0" smtClean="0"/>
                  <a:t>层的误差为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altLang="zh-CN" dirty="0"/>
                          <m:t>δ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zh-CN" altLang="en-US" dirty="0" smtClean="0"/>
                  <a:t>， </a:t>
                </a:r>
                <a:r>
                  <a:rPr lang="en-US" altLang="zh-CN" dirty="0" smtClean="0"/>
                  <a:t>h</a:t>
                </a:r>
                <a:r>
                  <a:rPr lang="zh-CN" altLang="en-US" dirty="0" smtClean="0"/>
                  <a:t>层节点 </a:t>
                </a:r>
                <a:r>
                  <a:rPr lang="en-US" altLang="zh-CN" dirty="0"/>
                  <a:t>j</a:t>
                </a:r>
                <a:r>
                  <a:rPr lang="zh-CN" altLang="en-US" dirty="0"/>
                  <a:t> 的误差即</a:t>
                </a:r>
                <a:r>
                  <a:rPr lang="zh-CN" altLang="en-US" dirty="0" smtClean="0"/>
                  <a:t>为</a:t>
                </a:r>
                <a:r>
                  <a:rPr lang="en-US" altLang="zh-CN" dirty="0" smtClean="0"/>
                  <a:t>h+1</a:t>
                </a:r>
                <a:r>
                  <a:rPr lang="zh-CN" altLang="en-US" dirty="0" smtClean="0"/>
                  <a:t>层误差</a:t>
                </a:r>
                <a:r>
                  <a:rPr lang="zh-CN" altLang="en-US" dirty="0"/>
                  <a:t>乘</a:t>
                </a:r>
                <a:r>
                  <a:rPr lang="zh-CN" altLang="en-US" dirty="0" smtClean="0"/>
                  <a:t>以两层</a:t>
                </a:r>
                <a:r>
                  <a:rPr lang="zh-CN" altLang="en-US" dirty="0"/>
                  <a:t>间的权重</a:t>
                </a:r>
                <a:r>
                  <a:rPr lang="zh-CN" altLang="en-US" dirty="0" smtClean="0"/>
                  <a:t>矩阵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381" y="2019371"/>
                <a:ext cx="6089723" cy="672685"/>
              </a:xfrm>
              <a:prstGeom prst="rect">
                <a:avLst/>
              </a:prstGeom>
              <a:blipFill rotWithShape="0">
                <a:blip r:embed="rId4"/>
                <a:stretch>
                  <a:fillRect l="-901" t="-3604" b="-9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142405" y="2794087"/>
                <a:ext cx="3019673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altLang="zh-CN" sz="2400" dirty="0"/>
                            <m:t>δ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pt-BR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altLang="zh-CN" sz="2400" dirty="0"/>
                                <m:t>δ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405" y="2794087"/>
                <a:ext cx="3019673" cy="89434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264" y="4376726"/>
            <a:ext cx="3375953" cy="86113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607381" y="3864995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梯度下降与之前相同，只是</a:t>
            </a:r>
            <a:r>
              <a:rPr lang="zh-CN" altLang="en-US" dirty="0" smtClean="0"/>
              <a:t>用当前层的</a:t>
            </a:r>
            <a:r>
              <a:rPr lang="zh-CN" altLang="en-US" dirty="0"/>
              <a:t>误差</a:t>
            </a:r>
          </a:p>
        </p:txBody>
      </p:sp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75242" y="35405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itchFamily="2" charset="-122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ea typeface="华文楷体" pitchFamily="2" charset="-122"/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246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itchFamily="2" charset="-122"/>
              </a:rPr>
              <a:t>Backward pass</a:t>
            </a:r>
            <a:endParaRPr lang="en-US" altLang="zh-CN" sz="2800" b="1" dirty="0">
              <a:ea typeface="华文楷体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26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963" y="2163144"/>
            <a:ext cx="4399995" cy="410169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68277" y="1568245"/>
            <a:ext cx="3076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当</a:t>
            </a:r>
            <a:r>
              <a:rPr lang="en-US" altLang="zh-CN" dirty="0" smtClean="0"/>
              <a:t>f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） </a:t>
            </a:r>
            <a:r>
              <a:rPr lang="en-US" altLang="zh-CN" dirty="0" smtClean="0"/>
              <a:t>= sigmoid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）时：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75242" y="35405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itchFamily="2" charset="-122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ea typeface="华文楷体" pitchFamily="2" charset="-122"/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246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itchFamily="2" charset="-122"/>
              </a:rPr>
              <a:t>Backward pass</a:t>
            </a:r>
            <a:endParaRPr lang="en-US" altLang="zh-CN" sz="2800" b="1" dirty="0">
              <a:ea typeface="华文楷体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27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99" y="2128581"/>
            <a:ext cx="5789620" cy="3242187"/>
          </a:xfrm>
          <a:prstGeom prst="rect">
            <a:avLst/>
          </a:prstGeom>
        </p:spPr>
      </p:pic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122"/>
          <p:cNvSpPr txBox="1"/>
          <p:nvPr/>
        </p:nvSpPr>
        <p:spPr>
          <a:xfrm>
            <a:off x="738542" y="1573047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5825"/>
                </a:solidFill>
                <a:latin typeface="华文楷体" pitchFamily="2" charset="-122"/>
                <a:ea typeface="华文楷体" pitchFamily="2" charset="-122"/>
              </a:rPr>
              <a:t>Contents</a:t>
            </a:r>
            <a:endParaRPr lang="zh-CN" altLang="en-US" sz="2800" b="1" dirty="0">
              <a:solidFill>
                <a:srgbClr val="005825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313714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47725" y="2168978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781050" y="5570001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739520" y="225495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1</a:t>
            </a:r>
            <a:endParaRPr lang="zh-CN" altLang="en-US" sz="3200" dirty="0">
              <a:solidFill>
                <a:schemeClr val="bg2">
                  <a:lumMod val="75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197964" y="2321678"/>
            <a:ext cx="1574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 flipH="1">
            <a:off x="950551" y="2434586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735175" y="303619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2</a:t>
            </a:r>
            <a:endParaRPr lang="zh-CN" altLang="en-US" sz="3200" dirty="0">
              <a:solidFill>
                <a:schemeClr val="bg2">
                  <a:lumMod val="75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 flipH="1">
            <a:off x="977541" y="320560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739520" y="3891104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5825"/>
                </a:solidFill>
                <a:latin typeface="华文楷体" pitchFamily="2" charset="-122"/>
                <a:ea typeface="华文楷体" pitchFamily="2" charset="-122"/>
              </a:rPr>
              <a:t>3</a:t>
            </a:r>
            <a:endParaRPr lang="zh-CN" altLang="en-US" sz="3200" dirty="0">
              <a:solidFill>
                <a:srgbClr val="005825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197964" y="3957830"/>
            <a:ext cx="2534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Dataset of the project</a:t>
            </a:r>
            <a:endParaRPr lang="zh-CN" altLang="en-US" sz="2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0" name="直接连接符 109"/>
          <p:cNvCxnSpPr/>
          <p:nvPr/>
        </p:nvCxnSpPr>
        <p:spPr>
          <a:xfrm flipH="1">
            <a:off x="950551" y="407073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/>
        </p:nvSpPr>
        <p:spPr>
          <a:xfrm>
            <a:off x="735175" y="474252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2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4</a:t>
            </a:r>
            <a:endParaRPr lang="zh-CN" altLang="en-US" sz="3200" dirty="0">
              <a:solidFill>
                <a:schemeClr val="bg2">
                  <a:lumMod val="75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1223998" y="4823813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4" name="直接连接符 113"/>
          <p:cNvCxnSpPr/>
          <p:nvPr/>
        </p:nvCxnSpPr>
        <p:spPr>
          <a:xfrm flipH="1">
            <a:off x="977541" y="4911944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椭圆 16"/>
          <p:cNvSpPr/>
          <p:nvPr/>
        </p:nvSpPr>
        <p:spPr>
          <a:xfrm>
            <a:off x="6024867" y="1692489"/>
            <a:ext cx="288032" cy="288032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itchFamily="2" charset="-122"/>
            </a:endParaRPr>
          </a:p>
        </p:txBody>
      </p:sp>
      <p:sp>
        <p:nvSpPr>
          <p:cNvPr id="130" name="椭圆 17"/>
          <p:cNvSpPr/>
          <p:nvPr/>
        </p:nvSpPr>
        <p:spPr>
          <a:xfrm>
            <a:off x="6345841" y="1375397"/>
            <a:ext cx="28803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223998" y="3117477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Theory</a:t>
            </a:r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BPNN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8253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0"/>
          <p:cNvSpPr txBox="1"/>
          <p:nvPr/>
        </p:nvSpPr>
        <p:spPr>
          <a:xfrm>
            <a:off x="768277" y="1045026"/>
            <a:ext cx="4058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Background of the project</a:t>
            </a:r>
            <a:endParaRPr lang="zh-CN" altLang="en-US" sz="2800" b="1" dirty="0">
              <a:ea typeface="华文楷体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757878" y="402132"/>
            <a:ext cx="2533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Dataset of the project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幻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76350" y="1717922"/>
            <a:ext cx="66564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/>
              <a:t>In this project, you'll build your first neural network and use it to predict daily bike rental ridership. 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106" y="2574318"/>
            <a:ext cx="5206767" cy="344620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274364" y="6037303"/>
            <a:ext cx="345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Fig.</a:t>
            </a:r>
            <a:r>
              <a:rPr kumimoji="1"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1"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Subset of the data</a:t>
            </a:r>
            <a:endParaRPr kumimoji="1" lang="zh-CN" alt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122"/>
          <p:cNvSpPr txBox="1"/>
          <p:nvPr/>
        </p:nvSpPr>
        <p:spPr>
          <a:xfrm>
            <a:off x="738542" y="1573047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5825"/>
                </a:solidFill>
                <a:latin typeface="华文楷体" pitchFamily="2" charset="-122"/>
                <a:ea typeface="华文楷体" pitchFamily="2" charset="-122"/>
              </a:rPr>
              <a:t>Contents</a:t>
            </a:r>
            <a:endParaRPr lang="zh-CN" altLang="en-US" sz="2800" b="1" dirty="0">
              <a:solidFill>
                <a:srgbClr val="005825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313714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47725" y="2168978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781050" y="5570001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739520" y="225495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825"/>
                </a:solidFill>
                <a:latin typeface="华文楷体" pitchFamily="2" charset="-122"/>
                <a:ea typeface="华文楷体" pitchFamily="2" charset="-122"/>
              </a:rPr>
              <a:t>1</a:t>
            </a:r>
            <a:endParaRPr lang="zh-CN" altLang="en-US" sz="3200" dirty="0">
              <a:solidFill>
                <a:srgbClr val="005825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197964" y="2321678"/>
            <a:ext cx="1574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sz="2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 flipH="1">
            <a:off x="950551" y="2434586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735175" y="303619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2</a:t>
            </a:r>
            <a:endParaRPr lang="zh-CN" altLang="en-US" sz="3200" dirty="0">
              <a:solidFill>
                <a:schemeClr val="bg2">
                  <a:lumMod val="75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 flipH="1">
            <a:off x="977541" y="320560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739520" y="3891104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2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3</a:t>
            </a:r>
            <a:endParaRPr lang="zh-CN" altLang="en-US" sz="3200" dirty="0">
              <a:solidFill>
                <a:schemeClr val="bg2">
                  <a:lumMod val="75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209437" y="3959025"/>
            <a:ext cx="2414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Demo of the project 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0" name="直接连接符 109"/>
          <p:cNvCxnSpPr/>
          <p:nvPr/>
        </p:nvCxnSpPr>
        <p:spPr>
          <a:xfrm flipH="1">
            <a:off x="950551" y="407073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/>
        </p:nvSpPr>
        <p:spPr>
          <a:xfrm>
            <a:off x="735175" y="474252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2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4</a:t>
            </a:r>
            <a:endParaRPr lang="zh-CN" altLang="en-US" sz="3200" dirty="0">
              <a:solidFill>
                <a:schemeClr val="bg2">
                  <a:lumMod val="75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1223998" y="4823813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4" name="直接连接符 113"/>
          <p:cNvCxnSpPr/>
          <p:nvPr/>
        </p:nvCxnSpPr>
        <p:spPr>
          <a:xfrm flipH="1">
            <a:off x="977541" y="4911944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椭圆 16"/>
          <p:cNvSpPr/>
          <p:nvPr/>
        </p:nvSpPr>
        <p:spPr>
          <a:xfrm>
            <a:off x="6024867" y="1692489"/>
            <a:ext cx="288032" cy="288032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itchFamily="2" charset="-122"/>
            </a:endParaRPr>
          </a:p>
        </p:txBody>
      </p:sp>
      <p:sp>
        <p:nvSpPr>
          <p:cNvPr id="130" name="椭圆 17"/>
          <p:cNvSpPr/>
          <p:nvPr/>
        </p:nvSpPr>
        <p:spPr>
          <a:xfrm>
            <a:off x="6345841" y="1375397"/>
            <a:ext cx="28803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223998" y="3117477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Theory</a:t>
            </a:r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BPNN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8253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0"/>
          <p:cNvSpPr txBox="1"/>
          <p:nvPr/>
        </p:nvSpPr>
        <p:spPr>
          <a:xfrm>
            <a:off x="768277" y="1045026"/>
            <a:ext cx="4127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Load and prepare the data</a:t>
            </a:r>
            <a:endParaRPr lang="zh-CN" altLang="en-US" sz="2800" b="1" dirty="0">
              <a:ea typeface="华文楷体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757878" y="402132"/>
            <a:ext cx="2533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Dataset of the project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幻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30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321" y="1878803"/>
            <a:ext cx="5730737" cy="374174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166504" y="5620547"/>
            <a:ext cx="345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Fig.</a:t>
            </a:r>
            <a:r>
              <a:rPr kumimoji="1"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1"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 the dataset</a:t>
            </a:r>
            <a:endParaRPr kumimoji="1" lang="zh-CN" alt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1755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0"/>
          <p:cNvSpPr txBox="1"/>
          <p:nvPr/>
        </p:nvSpPr>
        <p:spPr>
          <a:xfrm>
            <a:off x="768277" y="1045026"/>
            <a:ext cx="2909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Build the Network</a:t>
            </a:r>
            <a:endParaRPr lang="zh-CN" altLang="en-US" sz="2800" b="1" dirty="0">
              <a:ea typeface="华文楷体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757878" y="402132"/>
            <a:ext cx="2533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Dataset of the project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9137" y="6432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88883" y="1587204"/>
            <a:ext cx="6676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 smtClean="0"/>
              <a:t>TODO </a:t>
            </a:r>
            <a:r>
              <a:rPr lang="en-US" altLang="zh-CN" sz="2800" dirty="0" smtClean="0"/>
              <a:t>list: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571" y="1977984"/>
            <a:ext cx="6703413" cy="4324518"/>
          </a:xfrm>
          <a:prstGeom prst="rect">
            <a:avLst/>
          </a:prstGeom>
        </p:spPr>
      </p:pic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0"/>
          <p:cNvSpPr txBox="1"/>
          <p:nvPr/>
        </p:nvSpPr>
        <p:spPr>
          <a:xfrm>
            <a:off x="768277" y="1045026"/>
            <a:ext cx="3588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Training and Validating</a:t>
            </a:r>
            <a:endParaRPr lang="zh-CN" altLang="en-US" sz="2800" b="1" dirty="0">
              <a:ea typeface="华文楷体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757878" y="402132"/>
            <a:ext cx="2533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Dataset of the project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9137" y="6432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32</a:t>
            </a:fld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713" y="2407408"/>
            <a:ext cx="5357324" cy="328450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2552700" y="2261419"/>
            <a:ext cx="36022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2562326" y="6066503"/>
            <a:ext cx="3671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490452" y="1874205"/>
            <a:ext cx="216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Forward pass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500284" y="6066503"/>
            <a:ext cx="216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backward pass</a:t>
            </a:r>
            <a:endParaRPr lang="zh-CN" altLang="en-US" dirty="0"/>
          </a:p>
        </p:txBody>
      </p:sp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122"/>
          <p:cNvSpPr txBox="1"/>
          <p:nvPr/>
        </p:nvSpPr>
        <p:spPr>
          <a:xfrm>
            <a:off x="738542" y="1573047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5825"/>
                </a:solidFill>
                <a:latin typeface="华文楷体" pitchFamily="2" charset="-122"/>
                <a:ea typeface="华文楷体" pitchFamily="2" charset="-122"/>
              </a:rPr>
              <a:t>Contents</a:t>
            </a:r>
            <a:endParaRPr lang="zh-CN" altLang="en-US" sz="2800" b="1" dirty="0">
              <a:solidFill>
                <a:srgbClr val="005825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313714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47725" y="2168978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781050" y="5570001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739520" y="225495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1</a:t>
            </a:r>
            <a:endParaRPr lang="zh-CN" altLang="en-US" sz="3200" dirty="0">
              <a:solidFill>
                <a:schemeClr val="bg2">
                  <a:lumMod val="75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197964" y="2321678"/>
            <a:ext cx="1574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 flipH="1">
            <a:off x="950551" y="2434586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735175" y="303619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2</a:t>
            </a:r>
            <a:endParaRPr lang="zh-CN" altLang="en-US" sz="3200" dirty="0">
              <a:solidFill>
                <a:schemeClr val="bg2">
                  <a:lumMod val="75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 flipH="1">
            <a:off x="977541" y="320560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739520" y="3891104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2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3</a:t>
            </a:r>
            <a:endParaRPr lang="zh-CN" altLang="en-US" sz="3200" dirty="0">
              <a:solidFill>
                <a:schemeClr val="bg2">
                  <a:lumMod val="75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197964" y="3957830"/>
            <a:ext cx="2440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Experimental</a:t>
            </a:r>
            <a:r>
              <a:rPr lang="zh-CN" altLang="en-US" sz="20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0" name="直接连接符 109"/>
          <p:cNvCxnSpPr/>
          <p:nvPr/>
        </p:nvCxnSpPr>
        <p:spPr>
          <a:xfrm flipH="1">
            <a:off x="950551" y="407073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/>
        </p:nvSpPr>
        <p:spPr>
          <a:xfrm>
            <a:off x="735175" y="474252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5825"/>
                </a:solidFill>
                <a:latin typeface="华文楷体" pitchFamily="2" charset="-122"/>
                <a:ea typeface="华文楷体" pitchFamily="2" charset="-122"/>
              </a:rPr>
              <a:t>4</a:t>
            </a:r>
            <a:endParaRPr lang="zh-CN" altLang="en-US" sz="3200" dirty="0">
              <a:solidFill>
                <a:srgbClr val="005825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1223998" y="4823813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zh-CN" altLang="en-US" sz="2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4" name="直接连接符 113"/>
          <p:cNvCxnSpPr/>
          <p:nvPr/>
        </p:nvCxnSpPr>
        <p:spPr>
          <a:xfrm flipH="1">
            <a:off x="977541" y="4911944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椭圆 16"/>
          <p:cNvSpPr/>
          <p:nvPr/>
        </p:nvSpPr>
        <p:spPr>
          <a:xfrm>
            <a:off x="6024867" y="1692489"/>
            <a:ext cx="288032" cy="288032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itchFamily="2" charset="-122"/>
            </a:endParaRPr>
          </a:p>
        </p:txBody>
      </p:sp>
      <p:sp>
        <p:nvSpPr>
          <p:cNvPr id="130" name="椭圆 17"/>
          <p:cNvSpPr/>
          <p:nvPr/>
        </p:nvSpPr>
        <p:spPr>
          <a:xfrm>
            <a:off x="6345841" y="1375397"/>
            <a:ext cx="28803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223998" y="3117477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Theory</a:t>
            </a:r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BPNN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8253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0"/>
          <p:cNvSpPr txBox="1"/>
          <p:nvPr/>
        </p:nvSpPr>
        <p:spPr>
          <a:xfrm>
            <a:off x="768277" y="1045026"/>
            <a:ext cx="3588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Training and Validating</a:t>
            </a:r>
            <a:endParaRPr lang="zh-CN" altLang="en-US" sz="2800" b="1" dirty="0">
              <a:ea typeface="华文楷体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757878" y="402132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Optimization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34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853" y="1717922"/>
            <a:ext cx="5903043" cy="45443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17385" y="5245735"/>
            <a:ext cx="2240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随着迭代次数增加，</a:t>
            </a:r>
          </a:p>
          <a:p>
            <a:r>
              <a:rPr lang="zh-CN" altLang="en-US"/>
              <a:t>损失降低。</a:t>
            </a:r>
          </a:p>
        </p:txBody>
      </p:sp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0"/>
          <p:cNvSpPr txBox="1"/>
          <p:nvPr/>
        </p:nvSpPr>
        <p:spPr>
          <a:xfrm>
            <a:off x="768277" y="1045026"/>
            <a:ext cx="3588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Training and Validating</a:t>
            </a:r>
            <a:endParaRPr lang="zh-CN" altLang="en-US" sz="2800" b="1" dirty="0">
              <a:ea typeface="华文楷体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607325" y="423160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Optimization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35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046" y="1593645"/>
            <a:ext cx="6309907" cy="4846740"/>
          </a:xfrm>
          <a:prstGeom prst="rect">
            <a:avLst/>
          </a:prstGeom>
        </p:spPr>
      </p:pic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67400" y="411656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Optimization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542" y="1768000"/>
            <a:ext cx="6337755" cy="159377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8887" y="1070065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L2</a:t>
            </a:r>
            <a:r>
              <a:rPr lang="zh-CN" altLang="en-US" sz="2800" dirty="0" smtClean="0"/>
              <a:t>正则化</a:t>
            </a:r>
            <a:endParaRPr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358887" y="340935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不同的激活函数</a:t>
            </a:r>
            <a:endParaRPr lang="zh-CN" altLang="en-US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4936782" y="4264706"/>
            <a:ext cx="641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/>
              <a:t>Relu</a:t>
            </a:r>
            <a:endParaRPr lang="en-US" altLang="zh-CN" sz="2000" dirty="0" smtClean="0"/>
          </a:p>
        </p:txBody>
      </p:sp>
      <p:sp>
        <p:nvSpPr>
          <p:cNvPr id="15" name="文本框 14"/>
          <p:cNvSpPr txBox="1"/>
          <p:nvPr/>
        </p:nvSpPr>
        <p:spPr>
          <a:xfrm>
            <a:off x="358887" y="4264706"/>
            <a:ext cx="682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Tanh</a:t>
            </a:r>
            <a:endParaRPr lang="zh-CN" altLang="en-US" sz="20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4292" y="4180648"/>
            <a:ext cx="2707815" cy="23089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542" y="4428362"/>
            <a:ext cx="2682106" cy="1712941"/>
          </a:xfrm>
          <a:prstGeom prst="rect">
            <a:avLst/>
          </a:prstGeom>
        </p:spPr>
      </p:pic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67400" y="411656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Optimization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76351" y="286239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多层深度神经网络</a:t>
            </a:r>
            <a:endParaRPr lang="zh-CN" altLang="en-US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276350" y="4894835"/>
            <a:ext cx="177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Mini-batch</a:t>
            </a:r>
            <a:endParaRPr lang="zh-CN" altLang="en-US" sz="28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276350" y="387861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不同</a:t>
            </a:r>
            <a:r>
              <a:rPr lang="zh-CN" altLang="en-US" sz="2800" dirty="0" smtClean="0"/>
              <a:t>神经网络架构</a:t>
            </a:r>
            <a:endParaRPr lang="zh-CN" altLang="en-US" sz="28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276350" y="1831069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数据预处理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2992120" y="5236210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介于随机梯度和</a:t>
            </a:r>
            <a:r>
              <a:rPr lang="zh-CN" altLang="en-US" u="heavy"/>
              <a:t>批梯度之间</a:t>
            </a:r>
          </a:p>
        </p:txBody>
      </p:sp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326923" y="1262308"/>
            <a:ext cx="3478162" cy="86145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任务布置</a:t>
            </a:r>
            <a:endParaRPr kumimoji="1"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032" y="2226690"/>
            <a:ext cx="77650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 smtClean="0">
                <a:latin typeface="Cambria Math" panose="02040503050406030204" charset="0"/>
                <a:ea typeface="Cambria Math" panose="02040503050406030204" charset="0"/>
                <a:cs typeface="Cambria Math" panose="02040503050406030204" charset="0"/>
              </a:rPr>
              <a:t>必须实现三层神经网络（输入层，隐藏层，输出层）</a:t>
            </a:r>
            <a:endParaRPr kumimoji="1" lang="en-US" altLang="zh-CN" sz="2400" dirty="0" smtClean="0">
              <a:latin typeface="Cambria Math" panose="02040503050406030204" charset="0"/>
              <a:ea typeface="Cambria Math" panose="02040503050406030204" charset="0"/>
              <a:cs typeface="Cambria Math" panose="0204050305040603020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 smtClean="0">
                <a:latin typeface="Cambria Math" panose="02040503050406030204" charset="0"/>
                <a:ea typeface="Cambria Math" panose="02040503050406030204" charset="0"/>
                <a:cs typeface="Cambria Math" panose="02040503050406030204" charset="0"/>
              </a:rPr>
              <a:t>必须在给出的优化建议中任意选择一项实现</a:t>
            </a:r>
            <a:endParaRPr kumimoji="1" lang="en-US" altLang="zh-CN" sz="2400" dirty="0" smtClean="0">
              <a:latin typeface="Cambria Math" panose="02040503050406030204" charset="0"/>
              <a:ea typeface="Cambria Math" panose="02040503050406030204" charset="0"/>
              <a:cs typeface="Cambria Math" panose="0204050305040603020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 smtClean="0">
                <a:latin typeface="Cambria Math" panose="02040503050406030204" charset="0"/>
                <a:ea typeface="Cambria Math" panose="02040503050406030204" charset="0"/>
                <a:cs typeface="Cambria Math" panose="02040503050406030204" charset="0"/>
              </a:rPr>
              <a:t>自己划分验证集（报告里说明是怎么分的）调整参数</a:t>
            </a:r>
            <a:endParaRPr kumimoji="1" lang="en-US" altLang="zh-CN" sz="2400" dirty="0" smtClean="0">
              <a:latin typeface="Cambria Math" panose="02040503050406030204" charset="0"/>
              <a:ea typeface="Cambria Math" panose="02040503050406030204" charset="0"/>
              <a:cs typeface="Cambria Math" panose="0204050305040603020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 smtClean="0">
                <a:latin typeface="Cambria Math" panose="02040503050406030204" charset="0"/>
                <a:ea typeface="Cambria Math" panose="02040503050406030204" charset="0"/>
                <a:cs typeface="Cambria Math" panose="02040503050406030204" charset="0"/>
              </a:rPr>
              <a:t>在测试集上预测，提交预测结果</a:t>
            </a:r>
            <a:endParaRPr kumimoji="1" lang="en-US" altLang="zh-CN" sz="2400" dirty="0" smtClean="0">
              <a:latin typeface="Cambria Math" panose="02040503050406030204" charset="0"/>
              <a:ea typeface="Cambria Math" panose="02040503050406030204" charset="0"/>
              <a:cs typeface="Cambria Math" panose="02040503050406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15809" y="1689652"/>
            <a:ext cx="6417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对于回归问题，一般有一个输出节点，</a:t>
            </a:r>
            <a:endParaRPr lang="en-US" altLang="zh-CN" dirty="0" smtClean="0"/>
          </a:p>
          <a:p>
            <a:r>
              <a:rPr lang="zh-CN" altLang="en-US" dirty="0" smtClean="0"/>
              <a:t>对于多元分类问题，一般有多个输出节点，然后取概率最大的</a:t>
            </a:r>
            <a:endParaRPr lang="en-US" altLang="zh-CN" dirty="0" smtClean="0"/>
          </a:p>
          <a:p>
            <a:r>
              <a:rPr lang="zh-CN" altLang="en-US" dirty="0" smtClean="0"/>
              <a:t>最终分类结果</a:t>
            </a:r>
            <a:endParaRPr lang="zh-CN" altLang="en-US" dirty="0"/>
          </a:p>
        </p:txBody>
      </p:sp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326923" y="1262308"/>
            <a:ext cx="3478162" cy="86145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思考题</a:t>
            </a:r>
            <a:endParaRPr kumimoji="1"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032" y="2226690"/>
            <a:ext cx="77650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Cambria Math" panose="02040503050406030204" charset="0"/>
                <a:ea typeface="Cambria Math" panose="02040503050406030204" charset="0"/>
                <a:cs typeface="Cambria Math" panose="02040503050406030204" charset="0"/>
              </a:rPr>
              <a:t>尝试说明下其他激活函数的优缺点。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Cambria Math" panose="02040503050406030204" charset="0"/>
                <a:ea typeface="Cambria Math" panose="02040503050406030204" charset="0"/>
                <a:cs typeface="Cambria Math" panose="02040503050406030204" charset="0"/>
              </a:rPr>
              <a:t>有什么方法可以实现传递过程中不激活所有节点？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Cambria Math" panose="02040503050406030204" charset="0"/>
                <a:ea typeface="Cambria Math" panose="02040503050406030204" charset="0"/>
                <a:cs typeface="Cambria Math" panose="02040503050406030204" charset="0"/>
              </a:rPr>
              <a:t>梯度消失和梯度爆炸是什么？可以怎么解决</a:t>
            </a:r>
            <a:r>
              <a:rPr kumimoji="1" lang="zh-CN" altLang="en-US" sz="2400" dirty="0" smtClean="0">
                <a:latin typeface="Cambria Math" panose="02040503050406030204" charset="0"/>
                <a:ea typeface="Cambria Math" panose="02040503050406030204" charset="0"/>
                <a:cs typeface="Cambria Math" panose="02040503050406030204" charset="0"/>
              </a:rPr>
              <a:t>？</a:t>
            </a: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r:id="rId5" imgW="914400" imgH="215900" progId="Equation.KSEE3">
                  <p:embed/>
                </p:oleObj>
              </mc:Choice>
              <mc:Fallback>
                <p:oleObj r:id="rId5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63726" y="402132"/>
            <a:ext cx="1668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itchFamily="2" charset="-122"/>
              </a:rPr>
              <a:t>1.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29"/>
          <p:cNvSpPr txBox="1"/>
          <p:nvPr/>
        </p:nvSpPr>
        <p:spPr>
          <a:xfrm>
            <a:off x="384372" y="1265205"/>
            <a:ext cx="84204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 Propagation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Computing </a:t>
            </a:r>
            <a:r>
              <a:rPr lang="en-US" altLang="zh-CN" sz="2000" dirty="0"/>
              <a:t>systems inspired by the biological neural networks that constitute animal brains</a:t>
            </a:r>
            <a:endParaRPr lang="en-US" altLang="zh-CN" sz="20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430922" y="5790432"/>
            <a:ext cx="428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Fig.1 </a:t>
            </a:r>
            <a:r>
              <a:rPr kumimoji="1"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of Three-layer Neural Network</a:t>
            </a:r>
            <a:endParaRPr kumimoji="1" lang="zh-CN" alt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幻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4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918" y="2431023"/>
            <a:ext cx="5357324" cy="3284505"/>
          </a:xfrm>
          <a:prstGeom prst="rect">
            <a:avLst/>
          </a:prstGeom>
        </p:spPr>
      </p:pic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/>
          <p:cNvSpPr txBox="1"/>
          <p:nvPr/>
        </p:nvSpPr>
        <p:spPr>
          <a:xfrm>
            <a:off x="336755" y="1075496"/>
            <a:ext cx="105156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注意事项</a:t>
            </a:r>
            <a:endParaRPr kumimoji="1"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336755" y="2153265"/>
            <a:ext cx="8522110" cy="3588774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宋体" panose="02010600030101010101" pitchFamily="2" charset="-122"/>
                <a:ea typeface="Cambria Math" panose="02040503050406030204" charset="0"/>
                <a:cs typeface="Cambria Math" panose="02040503050406030204" charset="0"/>
              </a:rPr>
              <a:t>实验报告截止日期：</a:t>
            </a:r>
            <a:endParaRPr kumimoji="1" lang="en-US" altLang="zh-CN" sz="3200" dirty="0" smtClean="0">
              <a:latin typeface="宋体" panose="02010600030101010101" pitchFamily="2" charset="-122"/>
              <a:ea typeface="Cambria Math" panose="02040503050406030204" charset="0"/>
              <a:cs typeface="Cambria Math" panose="02040503050406030204" charset="0"/>
            </a:endParaRPr>
          </a:p>
          <a:p>
            <a:pPr>
              <a:lnSpc>
                <a:spcPct val="110000"/>
              </a:lnSpc>
            </a:pPr>
            <a:r>
              <a:rPr kumimoji="1"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2017.12.06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宋体" panose="02010600030101010101" pitchFamily="2" charset="-122"/>
                <a:ea typeface="Cambria Math" panose="02040503050406030204" charset="0"/>
                <a:cs typeface="Cambria Math" panose="02040503050406030204" charset="0"/>
              </a:rPr>
              <a:t> 晚 </a:t>
            </a:r>
            <a:r>
              <a:rPr kumimoji="1"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23:59:59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宋体" panose="02010600030101010101" pitchFamily="2" charset="-122"/>
                <a:ea typeface="Cambria Math" panose="02040503050406030204" charset="0"/>
                <a:cs typeface="Cambria Math" panose="02040503050406030204" charset="0"/>
              </a:rPr>
              <a:t>前</a:t>
            </a:r>
            <a:r>
              <a:rPr kumimoji="1" lang="zh-CN" altLang="en-US" sz="3200" dirty="0" smtClean="0">
                <a:latin typeface="宋体" panose="02010600030101010101" pitchFamily="2" charset="-122"/>
                <a:ea typeface="Cambria Math" panose="02040503050406030204" charset="0"/>
                <a:cs typeface="Cambria Math" panose="02040503050406030204" charset="0"/>
              </a:rPr>
              <a:t>提交至 </a:t>
            </a:r>
            <a:r>
              <a:rPr kumimoji="1" lang="en-US" altLang="zh-CN" sz="32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FTP</a:t>
            </a:r>
            <a:r>
              <a:rPr kumimoji="1" lang="zh-CN" altLang="en-US" sz="3200" dirty="0" smtClean="0">
                <a:latin typeface="宋体" panose="02010600030101010101" pitchFamily="2" charset="-122"/>
                <a:ea typeface="Cambria Math" panose="02040503050406030204" charset="0"/>
                <a:cs typeface="Cambria Math" panose="02040503050406030204" charset="0"/>
              </a:rPr>
              <a:t> 文件夹</a:t>
            </a:r>
            <a:endParaRPr kumimoji="1" lang="en-US" altLang="zh-CN" sz="3200" dirty="0" smtClean="0">
              <a:latin typeface="宋体" panose="02010600030101010101" pitchFamily="2" charset="-122"/>
              <a:ea typeface="Cambria Math" panose="02040503050406030204" charset="0"/>
              <a:cs typeface="Cambria Math" panose="02040503050406030204" charset="0"/>
            </a:endParaRPr>
          </a:p>
          <a:p>
            <a:r>
              <a:rPr kumimoji="1" lang="zh-CN" altLang="en-US" sz="3200" dirty="0" smtClean="0"/>
              <a:t>提交文件：</a:t>
            </a:r>
            <a:endParaRPr kumimoji="1" lang="en-US" altLang="zh-CN" sz="3200" dirty="0" smtClean="0"/>
          </a:p>
          <a:p>
            <a:pPr lvl="1"/>
            <a:r>
              <a:rPr kumimoji="1" lang="zh-CN" altLang="en-US" dirty="0" smtClean="0"/>
              <a:t>测试集结果：</a:t>
            </a:r>
            <a:r>
              <a:rPr kumimoji="1" lang="en-US" altLang="zh-CN" dirty="0" smtClean="0"/>
              <a:t>15******_wangxiaoming.txt</a:t>
            </a:r>
            <a:r>
              <a:rPr kumimoji="1" lang="zh-CN" altLang="en-US" dirty="0" smtClean="0"/>
              <a:t> 每一行对应的是测试样例的标签。</a:t>
            </a:r>
          </a:p>
          <a:p>
            <a:pPr lvl="1"/>
            <a:r>
              <a:rPr kumimoji="1" lang="zh-CN" altLang="en-US" dirty="0" smtClean="0"/>
              <a:t>实验报告：</a:t>
            </a:r>
            <a:r>
              <a:rPr kumimoji="1" lang="en-US" altLang="zh-CN" dirty="0" smtClean="0"/>
              <a:t>15******_wangxiaoming.pdf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代码：</a:t>
            </a:r>
            <a:r>
              <a:rPr kumimoji="1" lang="en-US" altLang="zh-CN" dirty="0" smtClean="0"/>
              <a:t>15******_wangxiaoming.zip</a:t>
            </a:r>
            <a:r>
              <a:rPr kumimoji="1" lang="zh-CN" altLang="en-US" dirty="0" smtClean="0"/>
              <a:t> 如果代码分成多个文件，最好写份</a:t>
            </a:r>
            <a:r>
              <a:rPr kumimoji="1" lang="en-US" altLang="zh-CN" dirty="0" smtClean="0"/>
              <a:t>readme</a:t>
            </a:r>
          </a:p>
          <a:p>
            <a:endParaRPr kumimoji="1" lang="zh-CN" altLang="en-US" dirty="0" smtClean="0"/>
          </a:p>
          <a:p>
            <a:pPr>
              <a:lnSpc>
                <a:spcPct val="110000"/>
              </a:lnSpc>
            </a:pPr>
            <a:endParaRPr kumimoji="1" lang="en-US" altLang="zh-CN" sz="3200" dirty="0">
              <a:latin typeface="宋体" panose="02010600030101010101" pitchFamily="2" charset="-122"/>
              <a:ea typeface="Cambria Math" panose="02040503050406030204" charset="0"/>
              <a:cs typeface="Cambria Math" panose="02040503050406030204" charset="0"/>
            </a:endParaRPr>
          </a:p>
        </p:txBody>
      </p:sp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03"/>
          <p:cNvSpPr/>
          <p:nvPr/>
        </p:nvSpPr>
        <p:spPr>
          <a:xfrm>
            <a:off x="8809550" y="2006245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433"/>
          <p:cNvGrpSpPr/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3" name="Freeform 434"/>
            <p:cNvSpPr/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4" name="Freeform 435"/>
            <p:cNvSpPr/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5" name="Freeform 436"/>
            <p:cNvSpPr/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6" name="Freeform 437"/>
            <p:cNvSpPr/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7" name="Freeform 438"/>
            <p:cNvSpPr/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8" name="Freeform 439"/>
            <p:cNvSpPr/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9" name="Freeform 440"/>
            <p:cNvSpPr/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10" name="Freeform 441"/>
            <p:cNvSpPr/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11" name="Freeform 442"/>
            <p:cNvSpPr/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12" name="Freeform 443"/>
            <p:cNvSpPr/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13" name="Freeform 444"/>
            <p:cNvSpPr/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14" name="Freeform 445"/>
            <p:cNvSpPr/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15" name="Freeform 446"/>
            <p:cNvSpPr/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16" name="Freeform 447"/>
            <p:cNvSpPr/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17" name="Freeform 448"/>
            <p:cNvSpPr/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18" name="Freeform 449"/>
            <p:cNvSpPr/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19" name="Freeform 450"/>
            <p:cNvSpPr/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20" name="Freeform 451"/>
            <p:cNvSpPr/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21" name="Freeform 452"/>
            <p:cNvSpPr/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22" name="Freeform 453"/>
            <p:cNvSpPr/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23" name="Freeform 454"/>
            <p:cNvSpPr/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24" name="Freeform 455"/>
            <p:cNvSpPr/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25" name="Freeform 456"/>
            <p:cNvSpPr/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26" name="Freeform 457"/>
            <p:cNvSpPr/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27" name="Freeform 458"/>
            <p:cNvSpPr/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28" name="Freeform 459"/>
            <p:cNvSpPr/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29" name="Freeform 460"/>
            <p:cNvSpPr/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30" name="Freeform 461"/>
            <p:cNvSpPr/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31" name="Freeform 462"/>
            <p:cNvSpPr/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32" name="Freeform 463"/>
            <p:cNvSpPr/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33" name="Freeform 464"/>
            <p:cNvSpPr/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34" name="Freeform 465"/>
            <p:cNvSpPr/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35" name="Freeform 466"/>
            <p:cNvSpPr/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36" name="Freeform 467"/>
            <p:cNvSpPr/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37" name="Freeform 468"/>
            <p:cNvSpPr/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38" name="Freeform 469"/>
            <p:cNvSpPr/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39" name="Freeform 470"/>
            <p:cNvSpPr/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40" name="Freeform 471"/>
            <p:cNvSpPr/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41" name="Freeform 472"/>
            <p:cNvSpPr/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42" name="Freeform 473"/>
            <p:cNvSpPr/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43" name="Freeform 474"/>
            <p:cNvSpPr/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44" name="Freeform 475"/>
            <p:cNvSpPr/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45" name="Freeform 476"/>
            <p:cNvSpPr/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46" name="Freeform 477"/>
            <p:cNvSpPr/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47" name="Freeform 478"/>
            <p:cNvSpPr/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48" name="Freeform 479"/>
            <p:cNvSpPr/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49" name="Freeform 480"/>
            <p:cNvSpPr/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50" name="Freeform 481"/>
            <p:cNvSpPr/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51" name="Freeform 482"/>
            <p:cNvSpPr/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52" name="Freeform 483"/>
            <p:cNvSpPr/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53" name="Freeform 484"/>
            <p:cNvSpPr/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54" name="Freeform 485"/>
            <p:cNvSpPr/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55" name="Freeform 486"/>
            <p:cNvSpPr/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56" name="Freeform 487"/>
            <p:cNvSpPr/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57" name="Freeform 488"/>
            <p:cNvSpPr/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58" name="Freeform 489"/>
            <p:cNvSpPr/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59" name="Freeform 490"/>
            <p:cNvSpPr/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60" name="Freeform 491"/>
            <p:cNvSpPr/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61" name="Freeform 492"/>
            <p:cNvSpPr/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62" name="Freeform 493"/>
            <p:cNvSpPr/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63" name="Freeform 494"/>
            <p:cNvSpPr/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64" name="Freeform 495"/>
            <p:cNvSpPr/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65" name="Freeform 496"/>
            <p:cNvSpPr/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66" name="Freeform 497"/>
            <p:cNvSpPr/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67" name="Freeform 498"/>
            <p:cNvSpPr/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68" name="Freeform 499"/>
            <p:cNvSpPr/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69" name="Freeform 500"/>
            <p:cNvSpPr/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70" name="Freeform 501"/>
            <p:cNvSpPr/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71" name="Freeform 502"/>
            <p:cNvSpPr/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72" name="Freeform 503"/>
            <p:cNvSpPr/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73" name="Freeform 504"/>
            <p:cNvSpPr/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74" name="Freeform 505"/>
            <p:cNvSpPr/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75" name="Freeform 506"/>
            <p:cNvSpPr/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76" name="Freeform 507"/>
            <p:cNvSpPr/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77" name="Freeform 508"/>
            <p:cNvSpPr/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78" name="Freeform 509"/>
            <p:cNvSpPr/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  <p:sp>
          <p:nvSpPr>
            <p:cNvPr id="79" name="Freeform 510"/>
            <p:cNvSpPr/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itchFamily="2" charset="-122"/>
              </a:endParaRPr>
            </a:p>
          </p:txBody>
        </p:sp>
      </p:grpSp>
      <p:pic>
        <p:nvPicPr>
          <p:cNvPr id="85" name="图片 8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6530" y="1655805"/>
            <a:ext cx="3237469" cy="1754145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0" y="2006246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连接符 83"/>
          <p:cNvCxnSpPr/>
          <p:nvPr/>
        </p:nvCxnSpPr>
        <p:spPr>
          <a:xfrm>
            <a:off x="690985" y="6237312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0" y="1693579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连接符 81"/>
          <p:cNvCxnSpPr/>
          <p:nvPr/>
        </p:nvCxnSpPr>
        <p:spPr>
          <a:xfrm flipV="1">
            <a:off x="1154767" y="2781300"/>
            <a:ext cx="3760133" cy="155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直角三角形 82"/>
          <p:cNvSpPr/>
          <p:nvPr/>
        </p:nvSpPr>
        <p:spPr>
          <a:xfrm rot="16200000" flipH="1">
            <a:off x="246" y="3402081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直角三角形 91"/>
          <p:cNvSpPr/>
          <p:nvPr/>
        </p:nvSpPr>
        <p:spPr>
          <a:xfrm rot="16200000" flipH="1" flipV="1">
            <a:off x="8815479" y="3407541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TextBox 5"/>
          <p:cNvSpPr txBox="1"/>
          <p:nvPr/>
        </p:nvSpPr>
        <p:spPr>
          <a:xfrm>
            <a:off x="990330" y="1418282"/>
            <a:ext cx="4336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825"/>
                </a:solidFill>
                <a:latin typeface="华文楷体" pitchFamily="2" charset="-122"/>
                <a:ea typeface="华文楷体" pitchFamily="2" charset="-122"/>
              </a:rPr>
              <a:t>THANKS</a:t>
            </a:r>
            <a:endParaRPr lang="zh-CN" altLang="en-US" sz="7200" b="1" dirty="0">
              <a:solidFill>
                <a:srgbClr val="005825"/>
              </a:solidFill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95" name="图片 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924" y="58993"/>
            <a:ext cx="1275644" cy="1275644"/>
          </a:xfrm>
          <a:prstGeom prst="rect">
            <a:avLst/>
          </a:prstGeom>
        </p:spPr>
      </p:pic>
      <p:sp>
        <p:nvSpPr>
          <p:cNvPr id="80" name="灯片编号占位符 7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41</a:t>
            </a:fld>
            <a:endParaRPr lang="zh-CN" altLang="en-US" dirty="0"/>
          </a:p>
        </p:txBody>
      </p:sp>
    </p:spTree>
  </p:cSld>
  <p:clrMapOvr>
    <a:masterClrMapping/>
  </p:clrMapOvr>
  <p:transition advTm="1295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63726" y="402132"/>
            <a:ext cx="1668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ea typeface="华文楷体" pitchFamily="2" charset="-122"/>
              </a:rPr>
              <a:t>1.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5690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itchFamily="2" charset="-122"/>
              </a:rPr>
              <a:t>Convolutional Neural Network (CNN)</a:t>
            </a:r>
            <a:endParaRPr lang="en-US" altLang="zh-CN" sz="2800" b="1" dirty="0">
              <a:ea typeface="华文楷体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96098"/>
            <a:ext cx="9144000" cy="215356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715194" y="4192846"/>
            <a:ext cx="3744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Fig.3 </a:t>
            </a:r>
            <a:r>
              <a:rPr kumimoji="1"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kumimoji="1"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kumimoji="1"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kumimoji="1" lang="zh-CN" alt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22206" y="5302071"/>
            <a:ext cx="317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Sensitive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with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image</a:t>
            </a:r>
            <a:endParaRPr kumimoji="1"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6539948" y="138153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卷积神经网络</a:t>
            </a:r>
            <a:endParaRPr lang="zh-CN" altLang="en-US" dirty="0"/>
          </a:p>
        </p:txBody>
      </p:sp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63726" y="402132"/>
            <a:ext cx="1668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ea typeface="华文楷体" pitchFamily="2" charset="-122"/>
              </a:rPr>
              <a:t>1.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5015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itchFamily="2" charset="-122"/>
              </a:rPr>
              <a:t>Recurrent</a:t>
            </a:r>
            <a:r>
              <a:rPr lang="zh-CN" altLang="en-US" sz="2800" b="1" dirty="0" smtClean="0">
                <a:ea typeface="华文楷体" pitchFamily="2" charset="-122"/>
              </a:rPr>
              <a:t> </a:t>
            </a:r>
            <a:r>
              <a:rPr lang="en-US" altLang="zh-CN" sz="2800" b="1" dirty="0">
                <a:ea typeface="华文楷体" pitchFamily="2" charset="-122"/>
              </a:rPr>
              <a:t>N</a:t>
            </a:r>
            <a:r>
              <a:rPr lang="en-US" altLang="zh-CN" sz="2800" b="1" dirty="0" smtClean="0">
                <a:ea typeface="华文楷体" pitchFamily="2" charset="-122"/>
              </a:rPr>
              <a:t>eural</a:t>
            </a:r>
            <a:r>
              <a:rPr lang="zh-CN" altLang="en-US" sz="2800" b="1" dirty="0" smtClean="0">
                <a:ea typeface="华文楷体" pitchFamily="2" charset="-122"/>
              </a:rPr>
              <a:t> </a:t>
            </a:r>
            <a:r>
              <a:rPr lang="en-US" altLang="zh-CN" sz="2800" b="1" dirty="0" smtClean="0">
                <a:ea typeface="华文楷体" pitchFamily="2" charset="-122"/>
              </a:rPr>
              <a:t>Network(RNN)</a:t>
            </a:r>
            <a:endParaRPr lang="en-US" altLang="zh-CN" sz="2800" b="1" dirty="0">
              <a:ea typeface="华文楷体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39142" y="4337240"/>
            <a:ext cx="345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Fig.2 </a:t>
            </a:r>
            <a:r>
              <a:rPr kumimoji="1"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Recurrent</a:t>
            </a:r>
            <a:r>
              <a:rPr kumimoji="1"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kumimoji="1"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kumimoji="1" lang="zh-CN" alt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10" y="1790846"/>
            <a:ext cx="8714490" cy="24355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52700" y="5424453"/>
            <a:ext cx="3912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Sensitive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with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sequential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data</a:t>
            </a:r>
            <a:endParaRPr kumimoji="1"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5783624" y="13517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回环神经网络</a:t>
            </a:r>
            <a:endParaRPr lang="zh-CN" altLang="en-US" dirty="0"/>
          </a:p>
        </p:txBody>
      </p:sp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122"/>
          <p:cNvSpPr txBox="1"/>
          <p:nvPr/>
        </p:nvSpPr>
        <p:spPr>
          <a:xfrm>
            <a:off x="738542" y="1573047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5825"/>
                </a:solidFill>
                <a:latin typeface="华文楷体" pitchFamily="2" charset="-122"/>
                <a:ea typeface="华文楷体" pitchFamily="2" charset="-122"/>
              </a:rPr>
              <a:t>Contents</a:t>
            </a:r>
            <a:endParaRPr lang="zh-CN" altLang="en-US" sz="2800" b="1" dirty="0">
              <a:solidFill>
                <a:srgbClr val="005825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313714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47725" y="2168978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781050" y="5570001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739520" y="225495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1</a:t>
            </a:r>
            <a:endParaRPr lang="zh-CN" altLang="en-US" sz="3200" dirty="0">
              <a:solidFill>
                <a:schemeClr val="bg2">
                  <a:lumMod val="75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197964" y="2321678"/>
            <a:ext cx="1574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 flipH="1">
            <a:off x="950551" y="2434586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735175" y="303619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825"/>
                </a:solidFill>
                <a:latin typeface="华文楷体" pitchFamily="2" charset="-122"/>
                <a:ea typeface="华文楷体" pitchFamily="2" charset="-122"/>
              </a:rPr>
              <a:t>2</a:t>
            </a:r>
            <a:endParaRPr lang="zh-CN" altLang="en-US" sz="3200" dirty="0">
              <a:solidFill>
                <a:srgbClr val="005825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223998" y="3117477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Theory</a:t>
            </a:r>
            <a:r>
              <a:rPr lang="en-US" altLang="zh-CN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BPNN</a:t>
            </a:r>
            <a:endParaRPr lang="zh-CN" altLang="en-US" sz="2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 flipH="1">
            <a:off x="977541" y="320560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739520" y="3891104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2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3</a:t>
            </a:r>
            <a:endParaRPr lang="zh-CN" altLang="en-US" sz="3200" dirty="0">
              <a:solidFill>
                <a:schemeClr val="bg2">
                  <a:lumMod val="75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197964" y="3957830"/>
            <a:ext cx="2440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Experimental</a:t>
            </a:r>
            <a:r>
              <a:rPr lang="zh-CN" altLang="en-US" sz="20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0" name="直接连接符 109"/>
          <p:cNvCxnSpPr/>
          <p:nvPr/>
        </p:nvCxnSpPr>
        <p:spPr>
          <a:xfrm flipH="1">
            <a:off x="950551" y="407073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/>
        </p:nvSpPr>
        <p:spPr>
          <a:xfrm>
            <a:off x="735175" y="474252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2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4</a:t>
            </a:r>
            <a:endParaRPr lang="zh-CN" altLang="en-US" sz="3200" dirty="0">
              <a:solidFill>
                <a:schemeClr val="bg2">
                  <a:lumMod val="75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1223998" y="4823813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4" name="直接连接符 113"/>
          <p:cNvCxnSpPr/>
          <p:nvPr/>
        </p:nvCxnSpPr>
        <p:spPr>
          <a:xfrm flipH="1">
            <a:off x="977541" y="4911944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椭圆 16"/>
          <p:cNvSpPr/>
          <p:nvPr/>
        </p:nvSpPr>
        <p:spPr>
          <a:xfrm>
            <a:off x="6024867" y="1692489"/>
            <a:ext cx="288032" cy="288032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itchFamily="2" charset="-122"/>
            </a:endParaRPr>
          </a:p>
        </p:txBody>
      </p:sp>
      <p:sp>
        <p:nvSpPr>
          <p:cNvPr id="130" name="椭圆 17"/>
          <p:cNvSpPr/>
          <p:nvPr/>
        </p:nvSpPr>
        <p:spPr>
          <a:xfrm>
            <a:off x="6345841" y="1375397"/>
            <a:ext cx="28803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7</a:t>
            </a:fld>
            <a:endParaRPr lang="zh-CN" altLang="en-US" dirty="0"/>
          </a:p>
        </p:txBody>
      </p:sp>
    </p:spTree>
  </p:cSld>
  <p:clrMapOvr>
    <a:masterClrMapping/>
  </p:clrMapOvr>
  <p:transition advTm="8253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0"/>
          <p:cNvSpPr txBox="1"/>
          <p:nvPr/>
        </p:nvSpPr>
        <p:spPr>
          <a:xfrm>
            <a:off x="768277" y="1045026"/>
            <a:ext cx="5155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Back propagation neural network</a:t>
            </a:r>
            <a:endParaRPr lang="zh-CN" altLang="en-US" sz="2800" b="1" dirty="0">
              <a:ea typeface="华文楷体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494238" y="369244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itchFamily="2" charset="-122"/>
              </a:rPr>
              <a:t>2.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9137" y="6432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84" y="2700128"/>
            <a:ext cx="4632348" cy="25941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53729" y="1915302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实验要求：三层神经网络（输入层，隐藏层，输出层）</a:t>
            </a:r>
            <a:endParaRPr lang="zh-CN" altLang="en-US" sz="2400" dirty="0"/>
          </a:p>
        </p:txBody>
      </p:sp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0"/>
          <p:cNvSpPr txBox="1"/>
          <p:nvPr/>
        </p:nvSpPr>
        <p:spPr>
          <a:xfrm>
            <a:off x="768277" y="1045026"/>
            <a:ext cx="5155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Back propagation neural network</a:t>
            </a:r>
            <a:endParaRPr lang="zh-CN" altLang="en-US" sz="2800" b="1" dirty="0">
              <a:ea typeface="华文楷体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494238" y="369244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itchFamily="2" charset="-122"/>
              </a:rPr>
              <a:t>2.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9137" y="6432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t>9</a:t>
            </a:fld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713" y="2407408"/>
            <a:ext cx="5357324" cy="328450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2552700" y="2261419"/>
            <a:ext cx="36022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2562326" y="6066503"/>
            <a:ext cx="3671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490452" y="1874205"/>
            <a:ext cx="216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Forward pass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500284" y="6066503"/>
            <a:ext cx="216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backward pass</a:t>
            </a:r>
            <a:endParaRPr lang="zh-CN" altLang="en-US" dirty="0"/>
          </a:p>
        </p:txBody>
      </p:sp>
    </p:spTree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736</Words>
  <Application>Microsoft Office PowerPoint</Application>
  <PresentationFormat>全屏显示(4:3)</PresentationFormat>
  <Paragraphs>206</Paragraphs>
  <Slides>41</Slides>
  <Notes>41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1" baseType="lpstr">
      <vt:lpstr>华文楷体</vt:lpstr>
      <vt:lpstr>SimSun</vt:lpstr>
      <vt:lpstr>SimSun</vt:lpstr>
      <vt:lpstr>Arial</vt:lpstr>
      <vt:lpstr>Calibri</vt:lpstr>
      <vt:lpstr>Calibri Light</vt:lpstr>
      <vt:lpstr>Cambria Math</vt:lpstr>
      <vt:lpstr>Times New Roman</vt:lpstr>
      <vt:lpstr>Office 主题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姓 汤旭铭</dc:creator>
  <cp:lastModifiedBy>zhemeng</cp:lastModifiedBy>
  <cp:revision>1072</cp:revision>
  <dcterms:created xsi:type="dcterms:W3CDTF">2014-07-11T14:26:00Z</dcterms:created>
  <dcterms:modified xsi:type="dcterms:W3CDTF">2017-12-05T05:26:01Z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2052-10.1.0.6877</vt:lpwstr>
  </property>
</Properties>
</file>